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301" r:id="rId5"/>
    <p:sldId id="276" r:id="rId6"/>
    <p:sldId id="373" r:id="rId7"/>
    <p:sldId id="374" r:id="rId8"/>
    <p:sldId id="358" r:id="rId9"/>
    <p:sldId id="330" r:id="rId10"/>
    <p:sldId id="399" r:id="rId11"/>
    <p:sldId id="350" r:id="rId12"/>
    <p:sldId id="397" r:id="rId13"/>
    <p:sldId id="327" r:id="rId14"/>
    <p:sldId id="398" r:id="rId15"/>
    <p:sldId id="388" r:id="rId16"/>
    <p:sldId id="280" r:id="rId17"/>
    <p:sldId id="389" r:id="rId18"/>
    <p:sldId id="378" r:id="rId19"/>
    <p:sldId id="379" r:id="rId20"/>
    <p:sldId id="390" r:id="rId21"/>
    <p:sldId id="391" r:id="rId22"/>
    <p:sldId id="382" r:id="rId23"/>
    <p:sldId id="383" r:id="rId24"/>
    <p:sldId id="384" r:id="rId25"/>
    <p:sldId id="385" r:id="rId26"/>
    <p:sldId id="393" r:id="rId27"/>
    <p:sldId id="360" r:id="rId28"/>
    <p:sldId id="400" r:id="rId29"/>
  </p:sldIdLst>
  <p:sldSz cx="12188825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7800"/>
    <a:srgbClr val="FFC000"/>
    <a:srgbClr val="E40011"/>
    <a:srgbClr val="E20111"/>
    <a:srgbClr val="EB8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3817" autoAdjust="0"/>
  </p:normalViewPr>
  <p:slideViewPr>
    <p:cSldViewPr showGuides="1">
      <p:cViewPr varScale="1">
        <p:scale>
          <a:sx n="66" d="100"/>
          <a:sy n="66" d="100"/>
        </p:scale>
        <p:origin x="42" y="297"/>
      </p:cViewPr>
      <p:guideLst>
        <p:guide pos="3839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52"/>
    </p:cViewPr>
  </p:sorterViewPr>
  <p:notesViewPr>
    <p:cSldViewPr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B349-F2EE-40B7-9A96-7F76E2326DFA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9AF599-AE6F-4E1C-94D1-C707F302C5B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6288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6" name="线条" descr="线条图形"/>
          <p:cNvGrpSpPr/>
          <p:nvPr/>
        </p:nvGrpSpPr>
        <p:grpSpPr bwMode="invGray">
          <a:xfrm>
            <a:off x="1584896" y="4365104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6"/>
            <p:cNvSpPr/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49"/>
            <p:cNvSpPr/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9" name="任意多边形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2413" y="4653136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任意多边形 7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7070">
              <a:defRPr/>
            </a:lvl6pPr>
            <a:lvl7pPr marL="1957070">
              <a:defRPr/>
            </a:lvl7pPr>
            <a:lvl8pPr marL="1957070">
              <a:defRPr/>
            </a:lvl8pPr>
            <a:lvl9pPr marL="1957070">
              <a:defRPr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FA2FAAC-E5D4-8B4A-A198-95B04203AE6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261745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BE74AC1-69C1-9C4F-92A2-D35A5CB26BB7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7" name="线条" descr="线条图形"/>
          <p:cNvGrpSpPr/>
          <p:nvPr/>
        </p:nvGrpSpPr>
        <p:grpSpPr bwMode="invGray">
          <a:xfrm>
            <a:off x="1522413" y="1484784"/>
            <a:ext cx="9612559" cy="93699"/>
            <a:chOff x="1522413" y="1514475"/>
            <a:chExt cx="10569575" cy="64008"/>
          </a:xfrm>
        </p:grpSpPr>
        <p:sp>
          <p:nvSpPr>
            <p:cNvPr id="168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5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6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7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8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9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0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1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486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7772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0058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344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F3F8A6-BA63-2D48-90E3-80C826F25B0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矩形 132"/>
          <p:cNvSpPr/>
          <p:nvPr userDrawn="1"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8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7070">
              <a:defRPr sz="1600"/>
            </a:lvl6pPr>
            <a:lvl7pPr marL="1957070">
              <a:defRPr sz="1600" baseline="0"/>
            </a:lvl7pPr>
            <a:lvl8pPr marL="1957070">
              <a:defRPr sz="1600" baseline="0"/>
            </a:lvl8pPr>
            <a:lvl9pPr marL="1957070">
              <a:defRPr sz="16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7070">
              <a:defRPr sz="1600"/>
            </a:lvl6pPr>
            <a:lvl7pPr marL="1957070">
              <a:defRPr sz="1600"/>
            </a:lvl7pPr>
            <a:lvl8pPr marL="1957070">
              <a:defRPr sz="1600" baseline="0"/>
            </a:lvl8pPr>
            <a:lvl9pPr marL="1957070">
              <a:defRPr sz="16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A1A14BD-C970-6844-B163-0C00FE69539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0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任意多边形 16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6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7070">
              <a:defRPr sz="1600"/>
            </a:lvl6pPr>
            <a:lvl7pPr marL="1957070">
              <a:defRPr sz="1600" baseline="0"/>
            </a:lvl7pPr>
            <a:lvl8pPr marL="1957070">
              <a:defRPr sz="1600" baseline="0"/>
            </a:lvl8pPr>
            <a:lvl9pPr marL="1957070">
              <a:defRPr sz="16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63650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7070">
              <a:defRPr sz="1600"/>
            </a:lvl6pPr>
            <a:lvl7pPr marL="1957070">
              <a:defRPr sz="1600"/>
            </a:lvl7pPr>
            <a:lvl8pPr marL="1957070">
              <a:defRPr sz="1600"/>
            </a:lvl8pPr>
            <a:lvl9pPr marL="1957070">
              <a:defRPr sz="16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2D966A0-1812-C145-B94F-02D94D49A3F7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6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415D245-A3C2-6347-9EF7-9724E4EEFCD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F14F0-46D0-8840-9EFF-5BEB1ECF73C3}" type="datetime1">
              <a:rPr lang="zh-CN" altLang="en-US" noProof="0" smtClean="0"/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grpSp>
        <p:nvGrpSpPr>
          <p:cNvPr id="615" name="框架" descr="方框图形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845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7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9" name="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771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3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7" name="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695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9" name="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3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63EE8D5-EE3D-8040-AD0B-7588CC69464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grpSp>
        <p:nvGrpSpPr>
          <p:cNvPr id="614" name="框架" descr="方框图形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4" name="任意多边形 843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8" name="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 769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6" name="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4" name="任意多边形 693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8" name="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0" name="任意多边形 619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622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623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624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625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626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627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628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629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630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631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632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633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634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635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636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637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638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639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640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641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642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643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644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645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646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647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648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649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650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651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652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653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654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655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656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657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658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659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660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661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662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663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664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665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666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67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69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70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71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72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73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4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75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76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677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678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679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680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681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682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683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684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685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686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687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688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689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690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691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8E6399B-EB43-E640-BEBB-10744EFACF1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3212" y="6400801"/>
            <a:ext cx="13962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F3B04F9-A015-0549-B6CF-CD17D4B72C17}" type="datetime1">
              <a:rPr lang="zh-CN" altLang="en-US" noProof="0" smtClean="0"/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anose="020B0604020202090204" pitchFamily="34" charset="0"/>
        <a:buChar char="▪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75945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45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90204" pitchFamily="34" charset="0"/>
        <a:buChar char="▪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331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617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90204" pitchFamily="34" charset="0"/>
        <a:buChar char="▪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4903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9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5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9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hyperlink" Target="https://www.yuque.com/xyvc/wlcy/yqc15p" TargetMode="Externa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6.png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105944" y="3393864"/>
            <a:ext cx="5976938" cy="1155700"/>
          </a:xfrm>
          <a:solidFill>
            <a:srgbClr val="FFC000"/>
          </a:solidFill>
        </p:spPr>
        <p:txBody>
          <a:bodyPr rtlCol="0"/>
          <a:lstStyle/>
          <a:p>
            <a:pPr algn="ctr" rtl="0"/>
            <a:r>
              <a:rPr lang="zh-CN" altLang="en-US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火  种  节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6282" y="4437112"/>
            <a:ext cx="6192688" cy="1008112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8069" y="2570212"/>
            <a:ext cx="6192688" cy="1008112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小时体验极速创业，点亮心中的火种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8069" y="4487711"/>
            <a:ext cx="6232072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Kick off Your Entrepreneurship in Three Hours!</a:t>
            </a:r>
            <a:endParaRPr lang="zh-CN" altLang="en-US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37" y="1073850"/>
            <a:ext cx="3025135" cy="14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974732" y="1556792"/>
            <a:ext cx="2696400" cy="5011272"/>
            <a:chOff x="8974148" y="980728"/>
            <a:chExt cx="2696400" cy="50112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0" b="75766"/>
            <a:stretch>
              <a:fillRect/>
            </a:stretch>
          </p:blipFill>
          <p:spPr>
            <a:xfrm>
              <a:off x="8974732" y="980728"/>
              <a:ext cx="2695816" cy="122413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97"/>
            <a:stretch>
              <a:fillRect/>
            </a:stretch>
          </p:blipFill>
          <p:spPr>
            <a:xfrm>
              <a:off x="8974148" y="2204864"/>
              <a:ext cx="2696400" cy="3787136"/>
            </a:xfrm>
            <a:prstGeom prst="rect">
              <a:avLst/>
            </a:prstGeom>
          </p:spPr>
        </p:pic>
      </p:grp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93812" y="2780928"/>
            <a:ext cx="7524836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集体投票，选出想要深入设计的项目</a:t>
            </a:r>
            <a:endParaRPr lang="zh-CN" altLang="en-US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参与者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：通过点击项目星标</a:t>
            </a:r>
            <a:r>
              <a:rPr lang="zh-CN" altLang="en-US" noProof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★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进行投票（最多投</a:t>
            </a:r>
            <a:r>
              <a:rPr lang="en-US" altLang="zh-CN" noProof="1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票给</a:t>
            </a:r>
            <a:r>
              <a:rPr lang="en-US" altLang="zh-CN" noProof="1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个不同的创意）</a:t>
            </a: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活动官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：投票结束后，点击需要转换为项目的创意，弹出提示框“是否转换成项目”</a:t>
            </a:r>
            <a:r>
              <a:rPr lang="zh-CN" altLang="en-US" noProof="1">
                <a:cs typeface="+mn-ea"/>
                <a:sym typeface="+mn-lt"/>
              </a:rPr>
              <a:t>，选“是”，将选中的创意</a:t>
            </a:r>
            <a:r>
              <a:rPr lang="zh-CN" altLang="en-US" b="1" noProof="1">
                <a:cs typeface="+mn-ea"/>
                <a:sym typeface="+mn-lt"/>
              </a:rPr>
              <a:t>一键转换成项目</a:t>
            </a:r>
            <a:r>
              <a:rPr lang="zh-CN" altLang="en-US" noProof="1">
                <a:cs typeface="+mn-ea"/>
                <a:sym typeface="+mn-lt"/>
              </a:rPr>
              <a:t>。</a:t>
            </a:r>
            <a:endParaRPr lang="en-US" altLang="zh-CN" noProof="1"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18148" y="980728"/>
            <a:ext cx="4752528" cy="1008112"/>
            <a:chOff x="3718149" y="1844824"/>
            <a:chExt cx="4752528" cy="1008112"/>
          </a:xfrm>
        </p:grpSpPr>
        <p:sp>
          <p:nvSpPr>
            <p:cNvPr id="5" name="矩形 4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42185" y="1844824"/>
              <a:ext cx="4104456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</a:rPr>
                <a:t>创意投票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9479372" y="2276872"/>
            <a:ext cx="720080" cy="36004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18148" y="980728"/>
            <a:ext cx="4752528" cy="1008112"/>
            <a:chOff x="3718149" y="1844824"/>
            <a:chExt cx="4752528" cy="1008112"/>
          </a:xfrm>
        </p:grpSpPr>
        <p:sp>
          <p:nvSpPr>
            <p:cNvPr id="6" name="矩形 5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42185" y="1844824"/>
              <a:ext cx="4104456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</a:rPr>
                <a:t>在线组队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693812" y="2780928"/>
            <a:ext cx="75248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90204" pitchFamily="34" charset="0"/>
              <a:buChar char="▪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7594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45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331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2617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4903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5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1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90204" pitchFamily="34" charset="0"/>
              <a:buNone/>
            </a:pP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通过小程序完成在线组队</a:t>
            </a: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活动官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：打开“组队阶段</a:t>
            </a:r>
            <a:r>
              <a:rPr lang="zh-CN" altLang="en-US" noProof="1">
                <a:cs typeface="+mn-ea"/>
                <a:sym typeface="+mn-lt"/>
              </a:rPr>
              <a:t>”按钮</a:t>
            </a: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参与者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：组员可点击项目名称右侧</a:t>
            </a:r>
            <a:r>
              <a:rPr lang="zh-CN" altLang="en-US" noProof="1">
                <a:solidFill>
                  <a:srgbClr val="92D050"/>
                </a:solidFill>
                <a:latin typeface="+mn-lt"/>
                <a:ea typeface="+mn-ea"/>
                <a:cs typeface="+mn-ea"/>
                <a:sym typeface="+mn-lt"/>
              </a:rPr>
              <a:t>绿色按钮</a:t>
            </a:r>
            <a:br>
              <a:rPr lang="en-US" altLang="zh-CN" noProof="1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自行报名参与项目；项目</a:t>
            </a:r>
            <a:r>
              <a:rPr lang="en-US" altLang="zh-CN" noProof="1">
                <a:latin typeface="+mn-lt"/>
                <a:ea typeface="+mn-ea"/>
                <a:cs typeface="+mn-ea"/>
                <a:sym typeface="+mn-lt"/>
              </a:rPr>
              <a:t>CEO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可接受或拒绝组员的加入申请（组员被拒绝后可重新申请加入其他项目）</a:t>
            </a:r>
            <a:endParaRPr lang="zh-CN" altLang="en-US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活动官：关闭“组队阶段”按钮，组队完成</a:t>
            </a:r>
            <a:endParaRPr lang="zh-CN" altLang="en-US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endParaRPr lang="zh-CN" altLang="en-US" noProof="1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>
            <a:fillRect/>
          </a:stretch>
        </p:blipFill>
        <p:spPr>
          <a:xfrm>
            <a:off x="8902723" y="980728"/>
            <a:ext cx="2664297" cy="5695636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9406780" y="1340768"/>
            <a:ext cx="720080" cy="36004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702924" y="2996952"/>
            <a:ext cx="720080" cy="36004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5" t="37854" r="9459" b="56065"/>
          <a:stretch>
            <a:fillRect/>
          </a:stretch>
        </p:blipFill>
        <p:spPr>
          <a:xfrm>
            <a:off x="7174532" y="3681028"/>
            <a:ext cx="648072" cy="54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>
            <a:fillRect/>
          </a:stretch>
        </p:blipFill>
        <p:spPr>
          <a:xfrm>
            <a:off x="8818099" y="188640"/>
            <a:ext cx="3086100" cy="659735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18149" y="980728"/>
            <a:ext cx="4752528" cy="1008112"/>
            <a:chOff x="3718149" y="1844824"/>
            <a:chExt cx="4752528" cy="1008112"/>
          </a:xfrm>
        </p:grpSpPr>
        <p:sp>
          <p:nvSpPr>
            <p:cNvPr id="6" name="矩形 5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42185" y="1844824"/>
              <a:ext cx="4104456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</a:rPr>
                <a:t>线下组队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693812" y="2780928"/>
            <a:ext cx="75248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90204" pitchFamily="34" charset="0"/>
              <a:buChar char="▪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7594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45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331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2617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4903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5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1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90204" pitchFamily="34" charset="0"/>
              <a:buNone/>
            </a:pP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现场完成线下组队</a:t>
            </a: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en-US" altLang="zh-CN" b="1" noProof="1">
                <a:latin typeface="+mn-lt"/>
                <a:ea typeface="+mn-ea"/>
                <a:cs typeface="+mn-ea"/>
                <a:sym typeface="+mn-lt"/>
              </a:rPr>
              <a:t>CEO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：点击 </a:t>
            </a:r>
            <a:r>
              <a:rPr lang="en-US" altLang="zh-CN" noProof="1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项目成员</a:t>
            </a:r>
            <a:r>
              <a:rPr lang="en-US" altLang="zh-CN" noProof="1">
                <a:latin typeface="+mn-lt"/>
                <a:ea typeface="+mn-ea"/>
                <a:cs typeface="+mn-ea"/>
                <a:sym typeface="+mn-lt"/>
              </a:rPr>
              <a:t>] 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模块右侧 </a:t>
            </a:r>
            <a:r>
              <a:rPr lang="en-US" altLang="zh-CN" noProof="1">
                <a:latin typeface="+mn-lt"/>
                <a:ea typeface="+mn-ea"/>
                <a:cs typeface="+mn-ea"/>
                <a:sym typeface="+mn-lt"/>
              </a:rPr>
              <a:t>+ 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号，弹出添加组员二维码</a:t>
            </a:r>
            <a:endParaRPr lang="zh-CN" altLang="en-US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项目成员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：扫描该二维码即可立即加入该项目团队</a:t>
            </a:r>
            <a:endParaRPr lang="zh-CN" altLang="en-US" noProof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849186" y="4113076"/>
            <a:ext cx="845625" cy="36004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1215206" y="4113076"/>
            <a:ext cx="720080" cy="36004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95522" y="2347476"/>
            <a:ext cx="4752528" cy="3384376"/>
          </a:xfrm>
          <a:prstGeom prst="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组成一支梦之队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09837" y="2334365"/>
            <a:ext cx="59886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400" b="1" dirty="0"/>
              <a:t>目标：</a:t>
            </a:r>
            <a:r>
              <a:rPr lang="zh-CN" altLang="en-US" sz="2400" dirty="0"/>
              <a:t>进行团队建设与角色分工</a:t>
            </a:r>
            <a:endParaRPr lang="en-US" altLang="zh-CN" sz="2400" dirty="0"/>
          </a:p>
          <a:p>
            <a:pPr>
              <a:spcBef>
                <a:spcPts val="1200"/>
              </a:spcBef>
            </a:pPr>
            <a:r>
              <a:rPr lang="zh-CN" altLang="en-US" sz="2400" b="1" dirty="0"/>
              <a:t>产出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marL="800100" lvl="1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/>
              <a:t>共创：团队名称和口号</a:t>
            </a:r>
            <a:endParaRPr lang="zh-CN" altLang="en-US" sz="2400" dirty="0"/>
          </a:p>
          <a:p>
            <a:pPr marL="800100" lvl="1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/>
              <a:t>选举三大委员：军事委员（控时）、学习委员（输出）、生活委员（引流）</a:t>
            </a:r>
            <a:endParaRPr lang="zh-CN" altLang="en-US" sz="2400" dirty="0"/>
          </a:p>
          <a:p>
            <a:pPr marL="800100" lvl="1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zh-CN" sz="2400" dirty="0"/>
              <a:t>上传团队</a:t>
            </a:r>
            <a:r>
              <a:rPr lang="zh-CN" altLang="en-US" sz="2400" dirty="0"/>
              <a:t>在线合影</a:t>
            </a:r>
            <a:endParaRPr lang="en-US" altLang="zh-CN" sz="2400" dirty="0"/>
          </a:p>
          <a:p>
            <a:pPr marL="800100" lvl="1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/>
              <a:t>图片下方填写队名和口号</a:t>
            </a:r>
            <a:endParaRPr lang="en-US" altLang="zh-CN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981844" y="1196752"/>
            <a:ext cx="3240000" cy="792088"/>
            <a:chOff x="3718149" y="1844824"/>
            <a:chExt cx="4752528" cy="1008112"/>
          </a:xfrm>
        </p:grpSpPr>
        <p:sp>
          <p:nvSpPr>
            <p:cNvPr id="7" name="矩形 6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718149" y="1844824"/>
              <a:ext cx="4752527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一、完成组队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14536" r="5538"/>
          <a:stretch>
            <a:fillRect/>
          </a:stretch>
        </p:blipFill>
        <p:spPr>
          <a:xfrm>
            <a:off x="7555562" y="2632978"/>
            <a:ext cx="4095443" cy="20913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555562" y="4867756"/>
            <a:ext cx="4095443" cy="5760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创业梦之队：</a:t>
            </a:r>
            <a:r>
              <a:rPr lang="en-US" altLang="zh-CN" dirty="0">
                <a:solidFill>
                  <a:schemeClr val="bg1"/>
                </a:solidFill>
              </a:rPr>
              <a:t>Let’s be crazy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9" name="Picture 2" descr="查看源图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75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7390556" y="4869160"/>
            <a:ext cx="4464496" cy="57466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C000"/>
                </a:solidFill>
              </a:rPr>
              <a:t>填写</a:t>
            </a:r>
            <a:r>
              <a:rPr lang="zh-CN" altLang="en-US" dirty="0">
                <a:solidFill>
                  <a:srgbClr val="FFC000"/>
                </a:solidFill>
              </a:rPr>
              <a:t>：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46" y="764704"/>
            <a:ext cx="3000398" cy="6042468"/>
          </a:xfrm>
          <a:prstGeom prst="rect">
            <a:avLst/>
          </a:prstGeom>
        </p:spPr>
      </p:pic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765820" y="2244217"/>
            <a:ext cx="554369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ea"/>
              <a:buAutoNum type="circleNumDbPlain"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创建项目后，根据流程完成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项任务，每项完成后点亮为彩色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ea"/>
              <a:buAutoNum type="circleNumDbPlain"/>
            </a:pP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ea"/>
              <a:buAutoNum type="circleNumDbPlain"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上传照片和文字总结（选填）即成功，每成功一项得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分，点击右下角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看示例图片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ea"/>
              <a:buAutoNum type="circleNumDbPlain"/>
            </a:pP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ea"/>
              <a:buAutoNum type="circleNumDbPlain"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项目路演后请观众评论（每条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分）和导师打分，力争达到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分。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23652" y="764704"/>
            <a:ext cx="4752528" cy="1008112"/>
            <a:chOff x="3718149" y="1844824"/>
            <a:chExt cx="4752528" cy="1008112"/>
          </a:xfrm>
        </p:grpSpPr>
        <p:sp>
          <p:nvSpPr>
            <p:cNvPr id="6" name="矩形 5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42185" y="1844824"/>
              <a:ext cx="4104456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</a:rPr>
                <a:t>小程序操作说明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9262764" y="4032491"/>
            <a:ext cx="575733" cy="494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58908" y="3402449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2400" dirty="0"/>
              <a:t>先点问号查看示例</a:t>
            </a:r>
            <a:endParaRPr kumimoji="1" lang="en-US" altLang="zh-CN" sz="2400" dirty="0"/>
          </a:p>
          <a:p>
            <a:pPr>
              <a:lnSpc>
                <a:spcPct val="90000"/>
              </a:lnSpc>
            </a:pPr>
            <a:endParaRPr kumimoji="1" lang="en-US" altLang="zh-CN" sz="2400" dirty="0"/>
          </a:p>
          <a:p>
            <a:pPr>
              <a:lnSpc>
                <a:spcPct val="90000"/>
              </a:lnSpc>
            </a:pPr>
            <a:r>
              <a:rPr kumimoji="1" lang="zh-CN" altLang="en-US" sz="2400" dirty="0"/>
              <a:t>再独立思</a:t>
            </a:r>
            <a:endParaRPr kumimoji="1" lang="en-US" altLang="zh-CN" sz="2400" dirty="0"/>
          </a:p>
          <a:p>
            <a:pPr>
              <a:lnSpc>
                <a:spcPct val="90000"/>
              </a:lnSpc>
            </a:pPr>
            <a:r>
              <a:rPr kumimoji="1" lang="zh-CN" altLang="en-US" sz="2400" dirty="0"/>
              <a:t>考作答</a:t>
            </a:r>
            <a:endParaRPr kumimoji="1" lang="zh-CN" altLang="en-US" sz="2400" dirty="0"/>
          </a:p>
        </p:txBody>
      </p:sp>
      <p:cxnSp>
        <p:nvCxnSpPr>
          <p:cNvPr id="10" name="直线箭头连接符 9"/>
          <p:cNvCxnSpPr>
            <a:stCxn id="9" idx="6"/>
          </p:cNvCxnSpPr>
          <p:nvPr/>
        </p:nvCxnSpPr>
        <p:spPr>
          <a:xfrm>
            <a:off x="9838497" y="4279612"/>
            <a:ext cx="720411" cy="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 action="ppaction://hlinkfile"/>
          </p:cNvPr>
          <p:cNvSpPr txBox="1"/>
          <p:nvPr/>
        </p:nvSpPr>
        <p:spPr>
          <a:xfrm>
            <a:off x="1197868" y="5862527"/>
            <a:ext cx="418576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点击观看火种节使用方法视频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12" name="图片 11" descr="32303230323036383b32303231303232373bcad6b5e3bb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209" y="6026644"/>
            <a:ext cx="594840" cy="59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0436" y="1557239"/>
            <a:ext cx="4896544" cy="4032448"/>
            <a:chOff x="963843" y="1628800"/>
            <a:chExt cx="4896544" cy="4032448"/>
          </a:xfrm>
        </p:grpSpPr>
        <p:sp>
          <p:nvSpPr>
            <p:cNvPr id="6" name="矩形 5"/>
            <p:cNvSpPr/>
            <p:nvPr/>
          </p:nvSpPr>
          <p:spPr>
            <a:xfrm>
              <a:off x="963843" y="1628800"/>
              <a:ext cx="4896544" cy="40324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    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杜绝一上来就讨论：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集体讨论不利于创新并且不高效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    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在一起独立工作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    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个人独立思考并书写 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–&gt; 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阅读和讨论 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–&gt;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    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集体投票决策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15072" y="1973352"/>
              <a:ext cx="4192775" cy="66356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 队 如 何 高 效 合 作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1844" y="1557239"/>
            <a:ext cx="4896544" cy="4032448"/>
            <a:chOff x="6382444" y="1628800"/>
            <a:chExt cx="4896544" cy="4032448"/>
          </a:xfrm>
        </p:grpSpPr>
        <p:sp>
          <p:nvSpPr>
            <p:cNvPr id="8" name="矩形 7"/>
            <p:cNvSpPr/>
            <p:nvPr/>
          </p:nvSpPr>
          <p:spPr>
            <a:xfrm>
              <a:off x="6382444" y="1628800"/>
              <a:ext cx="4896544" cy="40324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    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目标 </a:t>
              </a: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Objective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示例：我要跑马拉松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    产出 </a:t>
              </a: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Key Results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    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明确 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SMART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 的“关键结果”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    示例：我每天早上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点前跑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公里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733673" y="1973352"/>
              <a:ext cx="4192775" cy="66356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OKR 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 作 法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9836" y="764704"/>
            <a:ext cx="104411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CN" sz="2400" dirty="0"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目标：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发散</a:t>
            </a:r>
            <a:r>
              <a:rPr lang="zh-CN" altLang="en-US" sz="2400" dirty="0">
                <a:cs typeface="+mn-ea"/>
                <a:sym typeface="+mn-lt"/>
              </a:rPr>
              <a:t>探索客户需求的各种可能性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产出：</a:t>
            </a:r>
            <a:endParaRPr lang="en-US" altLang="zh-CN" sz="2400" b="1" dirty="0">
              <a:cs typeface="+mn-ea"/>
              <a:sym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个人头脑风暴，思考并写下：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客户画像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痛点问题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场景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1843" y="1196752"/>
            <a:ext cx="3240000" cy="792088"/>
            <a:chOff x="3718149" y="1844824"/>
            <a:chExt cx="4912812" cy="1008112"/>
          </a:xfrm>
        </p:grpSpPr>
        <p:sp>
          <p:nvSpPr>
            <p:cNvPr id="7" name="矩形 6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718149" y="1844824"/>
              <a:ext cx="4912812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二、理解需求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546253" y="3058089"/>
            <a:ext cx="4608512" cy="855891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18261" y="4221088"/>
            <a:ext cx="4804743" cy="1800200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客户恐惧、不爽、愿意花钱解决的问题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一聊就有共鸣，一看有产品就想买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3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7290" y="2299325"/>
            <a:ext cx="4782421" cy="33939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690269" y="2443341"/>
            <a:ext cx="2088232" cy="1777747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02051" y="2443341"/>
            <a:ext cx="2032434" cy="1731623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客户画像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endParaRPr lang="en-US" altLang="zh-CN" sz="1000" dirty="0">
              <a:solidFill>
                <a:schemeClr val="bg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有共同特点、相似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痛点的一群人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897067" y="2443340"/>
            <a:ext cx="2032434" cy="1731623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痛点问题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endParaRPr lang="en-US" altLang="zh-CN" sz="1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客户恐惧、不爽、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愿意花钱解决的问题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8261" y="4411228"/>
            <a:ext cx="4311240" cy="1128457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场景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endParaRPr lang="en-US" altLang="zh-CN" sz="1000" dirty="0">
              <a:solidFill>
                <a:schemeClr val="bg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客户痛点最强烈的时间、空间、情景互动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11" name="Picture 2" descr="查看源图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02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9836" y="764704"/>
            <a:ext cx="10441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CN" sz="2400" dirty="0"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目标：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收敛</a:t>
            </a:r>
            <a:r>
              <a:rPr lang="zh-CN" altLang="en-US" sz="2400" dirty="0">
                <a:cs typeface="+mn-ea"/>
                <a:sym typeface="+mn-lt"/>
              </a:rPr>
              <a:t>确定客户需求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产出：</a:t>
            </a:r>
            <a:endParaRPr lang="en-US" altLang="zh-CN" sz="2400" b="1" dirty="0">
              <a:cs typeface="+mn-ea"/>
              <a:sym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团队投票，选出最佳选项：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客户画像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痛点问题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场景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1844" y="1196752"/>
            <a:ext cx="3240000" cy="792088"/>
            <a:chOff x="3671518" y="1844824"/>
            <a:chExt cx="4799159" cy="1008112"/>
          </a:xfrm>
        </p:grpSpPr>
        <p:sp>
          <p:nvSpPr>
            <p:cNvPr id="7" name="矩形 6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71518" y="1844824"/>
              <a:ext cx="4799159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三、定义需求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32711" y="2276872"/>
            <a:ext cx="5035714" cy="3721963"/>
            <a:chOff x="6223481" y="1988840"/>
            <a:chExt cx="5035714" cy="3721963"/>
          </a:xfrm>
        </p:grpSpPr>
        <p:sp>
          <p:nvSpPr>
            <p:cNvPr id="10" name="矩形 9"/>
            <p:cNvSpPr/>
            <p:nvPr/>
          </p:nvSpPr>
          <p:spPr>
            <a:xfrm>
              <a:off x="6382444" y="2747604"/>
              <a:ext cx="4608512" cy="855891"/>
            </a:xfrm>
            <a:prstGeom prst="rect">
              <a:avLst/>
            </a:prstGeom>
            <a:no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454452" y="3910603"/>
              <a:ext cx="4804743" cy="1800200"/>
            </a:xfrm>
            <a:prstGeom prst="rect">
              <a:avLst/>
            </a:prstGeom>
            <a:no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客户恐惧、不爽、愿意花钱解决的问题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一聊就有共鸣，一看有产品就想买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图像" descr="图像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23481" y="1988840"/>
              <a:ext cx="4782421" cy="3393976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6526460" y="2132856"/>
              <a:ext cx="2088232" cy="1777747"/>
            </a:xfrm>
            <a:prstGeom prst="rect">
              <a:avLst/>
            </a:prstGeom>
            <a:no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438242" y="2132856"/>
              <a:ext cx="2032434" cy="1731623"/>
            </a:xfrm>
            <a:prstGeom prst="rect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客户画像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一找就找到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733258" y="2132855"/>
              <a:ext cx="2032434" cy="1731623"/>
            </a:xfrm>
            <a:prstGeom prst="rect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痛点问题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00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一聊就开心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454452" y="4100743"/>
              <a:ext cx="4311240" cy="1128457"/>
            </a:xfrm>
            <a:prstGeom prst="rect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场景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一看就想买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4" name="Picture 2" descr="查看源图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74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3210" y="764704"/>
            <a:ext cx="103624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CN" sz="2400" dirty="0"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目标：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发散</a:t>
            </a:r>
            <a:r>
              <a:rPr lang="zh-CN" altLang="en-US" sz="2400" dirty="0">
                <a:cs typeface="+mn-ea"/>
                <a:sym typeface="+mn-lt"/>
              </a:rPr>
              <a:t>思考产品类型与内容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产出：</a:t>
            </a:r>
            <a:endParaRPr lang="en-US" altLang="zh-CN" sz="2400" b="1" dirty="0">
              <a:cs typeface="+mn-ea"/>
              <a:sym typeface="+mn-lt"/>
            </a:endParaRPr>
          </a:p>
          <a:p>
            <a:pPr marL="342900" lvl="1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用疯狂小八，激发头脑风暴</a:t>
            </a:r>
            <a:endParaRPr lang="en-US" altLang="zh-CN" sz="2400" dirty="0">
              <a:cs typeface="+mn-ea"/>
              <a:sym typeface="+mn-lt"/>
            </a:endParaRPr>
          </a:p>
          <a:p>
            <a:pPr marL="342900" lvl="1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创意越多越好，只收集不批评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1844" y="1196752"/>
            <a:ext cx="3240000" cy="792088"/>
            <a:chOff x="3557864" y="1844824"/>
            <a:chExt cx="4912813" cy="1008112"/>
          </a:xfrm>
        </p:grpSpPr>
        <p:sp>
          <p:nvSpPr>
            <p:cNvPr id="7" name="矩形 6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57864" y="1844824"/>
              <a:ext cx="4912813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四、发散方案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 2"/>
          <p:cNvGrpSpPr/>
          <p:nvPr/>
        </p:nvGrpSpPr>
        <p:grpSpPr>
          <a:xfrm>
            <a:off x="1341884" y="4640335"/>
            <a:ext cx="4208883" cy="1872208"/>
            <a:chOff x="433275" y="1648289"/>
            <a:chExt cx="8613465" cy="3770918"/>
          </a:xfrm>
        </p:grpSpPr>
        <p:pic>
          <p:nvPicPr>
            <p:cNvPr id="21" name="图片 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87"/>
            <a:stretch>
              <a:fillRect/>
            </a:stretch>
          </p:blipFill>
          <p:spPr bwMode="auto">
            <a:xfrm>
              <a:off x="433275" y="1648289"/>
              <a:ext cx="8253425" cy="377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2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828"/>
            <a:stretch>
              <a:fillRect/>
            </a:stretch>
          </p:blipFill>
          <p:spPr bwMode="auto">
            <a:xfrm>
              <a:off x="8686700" y="1648289"/>
              <a:ext cx="360040" cy="377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0" y="2780928"/>
            <a:ext cx="5335240" cy="37453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9" name="Picture 2" descr="查看源图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96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9836" y="764704"/>
            <a:ext cx="56243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CN" sz="2400" dirty="0"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/>
              <a:t>目标：</a:t>
            </a:r>
            <a:r>
              <a:rPr lang="zh-CN" altLang="en-US" sz="2400" b="1" dirty="0">
                <a:solidFill>
                  <a:srgbClr val="FF0000"/>
                </a:solidFill>
              </a:rPr>
              <a:t>收敛</a:t>
            </a:r>
            <a:r>
              <a:rPr lang="zh-CN" altLang="en-US" sz="2400" dirty="0"/>
              <a:t>方案，用创新矩阵</a:t>
            </a:r>
            <a:r>
              <a:rPr lang="zh-CN" altLang="zh-CN" sz="2400" dirty="0"/>
              <a:t>选</a:t>
            </a:r>
            <a:r>
              <a:rPr lang="zh-CN" altLang="en-US" sz="2400" dirty="0"/>
              <a:t>出在第一象限的方案</a:t>
            </a:r>
            <a:endParaRPr lang="en-US" altLang="zh-CN" sz="2400" dirty="0"/>
          </a:p>
          <a:p>
            <a:pPr>
              <a:spcBef>
                <a:spcPts val="1200"/>
              </a:spcBef>
            </a:pPr>
            <a:r>
              <a:rPr lang="zh-CN" altLang="en-US" sz="2400" b="1" dirty="0"/>
              <a:t>产出：</a:t>
            </a:r>
            <a:r>
              <a:rPr lang="zh-CN" altLang="en-US" sz="2400" dirty="0"/>
              <a:t>逐一讨论并选出方案，协作完成</a:t>
            </a:r>
            <a:r>
              <a:rPr lang="zh-CN" altLang="zh-CN" sz="2400" dirty="0"/>
              <a:t>产品功能、</a:t>
            </a:r>
            <a:r>
              <a:rPr lang="zh-CN" altLang="en-US" sz="2400" dirty="0"/>
              <a:t>客户旅程</a:t>
            </a:r>
            <a:r>
              <a:rPr lang="zh-CN" altLang="zh-CN" sz="2400" dirty="0"/>
              <a:t>等设计</a:t>
            </a:r>
            <a:endParaRPr lang="en-US" altLang="zh-CN" sz="32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1844" y="1196752"/>
            <a:ext cx="3240000" cy="792088"/>
            <a:chOff x="3619425" y="1844824"/>
            <a:chExt cx="4851252" cy="1008112"/>
          </a:xfrm>
        </p:grpSpPr>
        <p:sp>
          <p:nvSpPr>
            <p:cNvPr id="7" name="矩形 6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19425" y="1844824"/>
              <a:ext cx="4851252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五、决定方案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14492" y="2132856"/>
            <a:ext cx="4527192" cy="3636851"/>
            <a:chOff x="6310436" y="1038014"/>
            <a:chExt cx="5068199" cy="3975162"/>
          </a:xfrm>
        </p:grpSpPr>
        <p:sp>
          <p:nvSpPr>
            <p:cNvPr id="3" name="矩形 2"/>
            <p:cNvSpPr/>
            <p:nvPr/>
          </p:nvSpPr>
          <p:spPr>
            <a:xfrm>
              <a:off x="6310436" y="1628800"/>
              <a:ext cx="4968552" cy="33843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6594682" y="3429000"/>
              <a:ext cx="4396274" cy="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8758708" y="2199920"/>
              <a:ext cx="0" cy="216577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8678887" y="1628799"/>
              <a:ext cx="125914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技术可行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938026" y="3428999"/>
              <a:ext cx="1268955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需求强劲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766372" y="1038014"/>
              <a:ext cx="1612263" cy="504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/>
                <a:t>创新矩阵</a:t>
              </a:r>
              <a:endParaRPr lang="zh-CN" altLang="en-US" sz="2400" b="1" dirty="0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9" name="Picture 2" descr="查看源图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265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9871399" y="3332157"/>
            <a:ext cx="62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44444"/>
                </a:solidFill>
                <a:effectLst/>
                <a:latin typeface="Ink Free" panose="03080402000500000000" pitchFamily="66" charset="0"/>
              </a:rPr>
              <a:t>②</a:t>
            </a:r>
            <a:endParaRPr lang="zh-CN" altLang="en-US" dirty="0">
              <a:latin typeface="Ink Free" panose="03080402000500000000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06224" y="3750107"/>
            <a:ext cx="62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44444"/>
                </a:solidFill>
                <a:effectLst/>
                <a:latin typeface="Ink Free" panose="03080402000500000000" pitchFamily="66" charset="0"/>
              </a:rPr>
              <a:t>①</a:t>
            </a:r>
            <a:endParaRPr lang="zh-CN" altLang="en-US" dirty="0">
              <a:latin typeface="Ink Free" panose="03080402000500000000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23886" y="3466645"/>
            <a:ext cx="62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44444"/>
                </a:solidFill>
                <a:effectLst/>
                <a:latin typeface="Ink Free" panose="03080402000500000000" pitchFamily="66" charset="0"/>
              </a:rPr>
              <a:t>③</a:t>
            </a:r>
            <a:endParaRPr lang="zh-CN" altLang="en-US" dirty="0">
              <a:latin typeface="Ink Free" panose="03080402000500000000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87382" y="4641300"/>
            <a:ext cx="62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44444"/>
                </a:solidFill>
                <a:effectLst/>
                <a:latin typeface="Ink Free" panose="03080402000500000000" pitchFamily="66" charset="0"/>
              </a:rPr>
              <a:t>④</a:t>
            </a:r>
            <a:endParaRPr lang="zh-CN" altLang="en-US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654252" y="1196752"/>
            <a:ext cx="2915816" cy="102076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关于火种节</a:t>
            </a:r>
            <a:endParaRPr lang="zh-CN" altLang="en-US" sz="4000" b="1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60488" y="1628800"/>
            <a:ext cx="9467850" cy="4103687"/>
          </a:xfrm>
        </p:spPr>
        <p:txBody>
          <a:bodyPr>
            <a:normAutofit/>
          </a:bodyPr>
          <a:lstStyle/>
          <a:p>
            <a:pPr algn="ctr"/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z="3200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                       由校园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VC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发起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endParaRPr lang="en-US" altLang="zh-CN" sz="400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组队完成创新挑战，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小时体验急速创业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清晰自己的创业想法，找到伙伴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短时间、高强度、团队协作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lang="en-US" altLang="zh-CN" sz="3500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logo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564904"/>
            <a:ext cx="1926468" cy="95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9836" y="764704"/>
            <a:ext cx="5184577" cy="59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CN" sz="2400" dirty="0"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目标：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发散</a:t>
            </a:r>
            <a:r>
              <a:rPr lang="zh-CN" altLang="en-US" sz="2400" dirty="0">
                <a:cs typeface="+mn-ea"/>
                <a:sym typeface="+mn-lt"/>
              </a:rPr>
              <a:t>出各种原型创意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产出：</a:t>
            </a:r>
            <a:endParaRPr lang="en-US" altLang="zh-CN" sz="2400" b="1" dirty="0"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协作设计一个最直观呈现产品的形式内容功能的原型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产品原型不要求完成真实技术开发，鼓励同学们运用</a:t>
            </a:r>
            <a:r>
              <a:rPr lang="en-US" altLang="zh-CN" sz="2400" dirty="0">
                <a:cs typeface="+mn-ea"/>
                <a:sym typeface="+mn-lt"/>
              </a:rPr>
              <a:t> AI </a:t>
            </a:r>
            <a:r>
              <a:rPr lang="zh-CN" altLang="en-US" sz="2400" dirty="0">
                <a:cs typeface="+mn-ea"/>
                <a:sym typeface="+mn-lt"/>
              </a:rPr>
              <a:t>及多样化创作工具，通过具有创新性的表达形式展示产品构想，形式不限，重在清晰表达与创意呈现。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2166" y="1196752"/>
            <a:ext cx="3240000" cy="792088"/>
            <a:chOff x="3557864" y="1844824"/>
            <a:chExt cx="4912813" cy="1008112"/>
          </a:xfrm>
        </p:grpSpPr>
        <p:sp>
          <p:nvSpPr>
            <p:cNvPr id="7" name="矩形 6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57864" y="1844824"/>
              <a:ext cx="4912813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六、制作原型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11" name="Picture 2" descr="查看源图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900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284f3cdc3cd2cf3718d59d1700803a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30" y="2060575"/>
            <a:ext cx="5063490" cy="3478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238428" y="1988840"/>
            <a:ext cx="4752528" cy="33843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组成一支梦之队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09836" y="764704"/>
            <a:ext cx="10441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CN" sz="2400" dirty="0"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目标：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收敛</a:t>
            </a:r>
            <a:r>
              <a:rPr lang="zh-CN" altLang="en-US" sz="2400" dirty="0">
                <a:cs typeface="+mn-ea"/>
                <a:sym typeface="+mn-lt"/>
              </a:rPr>
              <a:t>到产品原型最佳选项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cs typeface="+mn-ea"/>
                <a:sym typeface="+mn-lt"/>
              </a:rPr>
              <a:t>产出：</a:t>
            </a:r>
            <a:endParaRPr lang="en-US" altLang="zh-CN" sz="2400" b="1" dirty="0">
              <a:cs typeface="+mn-ea"/>
              <a:sym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邀请他组成员作为体验用户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请用户发声思考，说出体验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ea"/>
                <a:sym typeface="+mn-lt"/>
              </a:rPr>
              <a:t>团队不辩解只记录并事后讨论：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>
                <a:cs typeface="+mn-ea"/>
                <a:sym typeface="+mn-lt"/>
              </a:rPr>
              <a:t>     客户的痛点、原型是否成功、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    </a:t>
            </a:r>
            <a:r>
              <a:rPr lang="zh-CN" altLang="en-US" sz="2400" dirty="0">
                <a:cs typeface="+mn-ea"/>
                <a:sym typeface="+mn-lt"/>
              </a:rPr>
              <a:t>下一步的迭代方向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6296" y="1196752"/>
            <a:ext cx="3240000" cy="792088"/>
            <a:chOff x="3557864" y="1844824"/>
            <a:chExt cx="4912813" cy="1008112"/>
          </a:xfrm>
        </p:grpSpPr>
        <p:sp>
          <p:nvSpPr>
            <p:cNvPr id="7" name="矩形 6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57864" y="1844824"/>
              <a:ext cx="4912813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七、验证原型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201560131939_.pic.jpg" descr="201560131939_.pi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7388" y="2420888"/>
            <a:ext cx="4408698" cy="24798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4" name="Picture 2" descr="查看源图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908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09836" y="2348880"/>
            <a:ext cx="5737158" cy="295232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zh-CN" altLang="en-US" b="1" dirty="0">
                <a:cs typeface="+mn-ea"/>
                <a:sym typeface="+mn-lt"/>
              </a:rPr>
              <a:t>路演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CEO</a:t>
            </a:r>
            <a:r>
              <a:rPr lang="zh-CN" altLang="en-US" dirty="0">
                <a:cs typeface="+mn-ea"/>
                <a:sym typeface="+mn-lt"/>
              </a:rPr>
              <a:t>带团队做一分钟路演</a:t>
            </a:r>
            <a:endParaRPr lang="en-US" altLang="zh-CN" dirty="0">
              <a:cs typeface="+mn-ea"/>
              <a:sym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b="1" dirty="0">
                <a:cs typeface="+mn-ea"/>
                <a:sym typeface="+mn-lt"/>
              </a:rPr>
              <a:t>投票</a:t>
            </a:r>
            <a:r>
              <a:rPr lang="zh-CN" altLang="en-US" dirty="0">
                <a:cs typeface="+mn-ea"/>
                <a:sym typeface="+mn-lt"/>
              </a:rPr>
              <a:t>：各组同学在小程序中评论</a:t>
            </a:r>
            <a:endParaRPr lang="en-US" altLang="zh-CN" dirty="0">
              <a:cs typeface="+mn-ea"/>
              <a:sym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dirty="0">
                <a:cs typeface="+mn-ea"/>
                <a:sym typeface="+mn-lt"/>
              </a:rPr>
              <a:t>每人投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票（代表</a:t>
            </a:r>
            <a:r>
              <a:rPr lang="en-US" altLang="zh-CN" dirty="0">
                <a:cs typeface="+mn-ea"/>
                <a:sym typeface="+mn-lt"/>
              </a:rPr>
              <a:t>100</a:t>
            </a:r>
            <a:r>
              <a:rPr lang="zh-CN" altLang="en-US" dirty="0">
                <a:cs typeface="+mn-ea"/>
                <a:sym typeface="+mn-lt"/>
              </a:rPr>
              <a:t>万）</a:t>
            </a:r>
            <a:endParaRPr lang="en-US" altLang="zh-CN" dirty="0">
              <a:cs typeface="+mn-ea"/>
              <a:sym typeface="+mn-lt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CN" dirty="0">
              <a:cs typeface="+mn-ea"/>
              <a:sym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dirty="0"/>
              <a:t>在喜欢的（非本组）项目右下角，</a:t>
            </a:r>
            <a:endParaRPr lang="en-US" altLang="zh-CN" dirty="0"/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dirty="0"/>
              <a:t>点击“喜欢” </a:t>
            </a:r>
            <a:r>
              <a:rPr lang="zh-CN" altLang="en-US" dirty="0">
                <a:cs typeface="+mn-ea"/>
                <a:sym typeface="+mn-lt"/>
              </a:rPr>
              <a:t>选出本场最具投资价值项目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r="24488"/>
          <a:stretch>
            <a:fillRect/>
          </a:stretch>
        </p:blipFill>
        <p:spPr>
          <a:xfrm>
            <a:off x="6787674" y="2379464"/>
            <a:ext cx="4937628" cy="31780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24" y="5517232"/>
            <a:ext cx="4937628" cy="69949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757025" y="5450747"/>
            <a:ext cx="942211" cy="832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86296" y="1196752"/>
            <a:ext cx="3240000" cy="792088"/>
            <a:chOff x="3557864" y="1844824"/>
            <a:chExt cx="4912813" cy="1008112"/>
          </a:xfrm>
        </p:grpSpPr>
        <p:sp>
          <p:nvSpPr>
            <p:cNvPr id="11" name="矩形 10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57864" y="1844824"/>
              <a:ext cx="4912813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</a:rPr>
                <a:t>八、路演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14" name="Picture 2" descr="查看源图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09836" y="2348880"/>
            <a:ext cx="6701196" cy="2537049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noProof="1">
                <a:cs typeface="+mn-ea"/>
                <a:sym typeface="+mn-lt"/>
              </a:rPr>
              <a:t>组内复盘</a:t>
            </a:r>
            <a:r>
              <a:rPr lang="zh-CN" altLang="en-US" noProof="1">
                <a:cs typeface="+mn-ea"/>
                <a:sym typeface="+mn-lt"/>
              </a:rPr>
              <a:t>：分享体会、总结经验、提升改进</a:t>
            </a:r>
            <a:endParaRPr lang="en-US" altLang="zh-CN" noProof="1">
              <a:cs typeface="+mn-ea"/>
              <a:sym typeface="+mn-lt"/>
            </a:endParaRPr>
          </a:p>
          <a:p>
            <a:pPr marL="0" indent="0">
              <a:buNone/>
            </a:pPr>
            <a:r>
              <a:rPr lang="en-US" altLang="zh-CN" noProof="1">
                <a:cs typeface="+mn-ea"/>
                <a:sym typeface="+mn-lt"/>
              </a:rPr>
              <a:t>	      </a:t>
            </a:r>
            <a:r>
              <a:rPr lang="zh-CN" altLang="en-US" noProof="1">
                <a:cs typeface="+mn-ea"/>
                <a:sym typeface="+mn-lt"/>
              </a:rPr>
              <a:t> 可选用</a:t>
            </a:r>
            <a:r>
              <a:rPr lang="en-US" altLang="zh-CN" noProof="1">
                <a:cs typeface="+mn-ea"/>
                <a:sym typeface="+mn-lt"/>
              </a:rPr>
              <a:t>Good/Bad/Learn</a:t>
            </a:r>
            <a:r>
              <a:rPr lang="zh-CN" altLang="en-US" noProof="1">
                <a:cs typeface="+mn-ea"/>
                <a:sym typeface="+mn-lt"/>
              </a:rPr>
              <a:t>框架</a:t>
            </a:r>
            <a:endParaRPr lang="en-US" altLang="zh-CN" noProof="1">
              <a:cs typeface="+mn-ea"/>
              <a:sym typeface="+mn-lt"/>
            </a:endParaRPr>
          </a:p>
          <a:p>
            <a:pPr marL="0" indent="0">
              <a:buNone/>
            </a:pPr>
            <a:r>
              <a:rPr lang="zh-CN" altLang="en-US" b="1" noProof="1">
                <a:cs typeface="+mn-ea"/>
                <a:sym typeface="+mn-lt"/>
              </a:rPr>
              <a:t>集体复盘</a:t>
            </a:r>
            <a:r>
              <a:rPr lang="zh-CN" altLang="en-US" noProof="1">
                <a:cs typeface="+mn-ea"/>
                <a:sym typeface="+mn-lt"/>
              </a:rPr>
              <a:t>：最后每组上台进行集体复盘</a:t>
            </a:r>
            <a:endParaRPr lang="en-US" altLang="zh-CN" noProof="1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989" y="2348880"/>
            <a:ext cx="4360188" cy="24554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24924"/>
          <a:stretch>
            <a:fillRect/>
          </a:stretch>
        </p:blipFill>
        <p:spPr>
          <a:xfrm>
            <a:off x="986296" y="4149080"/>
            <a:ext cx="6134946" cy="23188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52" y="343034"/>
            <a:ext cx="3693398" cy="1008112"/>
          </a:xfrm>
          <a:prstGeom prst="rect">
            <a:avLst/>
          </a:prstGeom>
        </p:spPr>
      </p:pic>
      <p:pic>
        <p:nvPicPr>
          <p:cNvPr id="10" name="Picture 2" descr="查看源图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8984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020" y="115274"/>
            <a:ext cx="446314" cy="4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986295" y="1196752"/>
            <a:ext cx="3240000" cy="792088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九、复盘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如何成为活动官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2414" y="1905000"/>
            <a:ext cx="5940150" cy="46923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zh-CN" altLang="en-US" dirty="0"/>
              <a:t>不是活动官，你也可以浏览项目、加入项目、甚至</a:t>
            </a:r>
            <a:r>
              <a:rPr kumimoji="1" lang="zh-CN" altLang="en-US" dirty="0">
                <a:solidFill>
                  <a:srgbClr val="FFC000"/>
                </a:solidFill>
              </a:rPr>
              <a:t>创建项目</a:t>
            </a:r>
            <a:endParaRPr kumimoji="1" lang="en-US" altLang="zh-CN" dirty="0">
              <a:solidFill>
                <a:srgbClr val="FFC00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zh-CN" altLang="en-US" dirty="0"/>
              <a:t>但成为活动官之后，你拥有了可以创建火种节活动（搞活动、做课程）的权力</a:t>
            </a:r>
            <a:endParaRPr kumimoji="1" lang="en-US" altLang="zh-CN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zh-CN" altLang="en-US" dirty="0">
                <a:solidFill>
                  <a:srgbClr val="FFC000"/>
                </a:solidFill>
              </a:rPr>
              <a:t>创建活动</a:t>
            </a:r>
            <a:r>
              <a:rPr kumimoji="1" lang="zh-CN" altLang="en-US" dirty="0"/>
              <a:t>的好处是：可让多个项目在一起进行</a:t>
            </a:r>
            <a:r>
              <a:rPr kumimoji="1" lang="en-US" altLang="zh-CN" dirty="0"/>
              <a:t>PK</a:t>
            </a:r>
            <a:r>
              <a:rPr kumimoji="1" lang="zh-CN" altLang="en-US" dirty="0"/>
              <a:t>并且把导师拉入到活动中来</a:t>
            </a:r>
            <a:endParaRPr kumimoji="1" lang="en-US" altLang="zh-CN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zh-CN" altLang="en-US" dirty="0"/>
              <a:t>现在就联系校园</a:t>
            </a:r>
            <a:r>
              <a:rPr kumimoji="1" lang="en-US" altLang="zh-CN" dirty="0"/>
              <a:t>VC</a:t>
            </a:r>
            <a:r>
              <a:rPr kumimoji="1" lang="zh-CN" altLang="en-US" dirty="0"/>
              <a:t>（</a:t>
            </a:r>
            <a:r>
              <a:rPr kumimoji="1" lang="en-US" altLang="zh-CN" dirty="0"/>
              <a:t>xiaoyuanvc.com</a:t>
            </a:r>
            <a:r>
              <a:rPr kumimoji="1" lang="zh-CN" altLang="en-US" dirty="0"/>
              <a:t>）申请成为</a:t>
            </a:r>
            <a:r>
              <a:rPr kumimoji="1" lang="zh-CN" altLang="en-US" dirty="0"/>
              <a:t>活动官吧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4005"/>
          <a:stretch>
            <a:fillRect/>
          </a:stretch>
        </p:blipFill>
        <p:spPr>
          <a:xfrm>
            <a:off x="7606580" y="116632"/>
            <a:ext cx="3857625" cy="658336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686700" y="5301208"/>
            <a:ext cx="1296144" cy="726976"/>
          </a:xfrm>
          <a:prstGeom prst="ellipse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205980" y="3212976"/>
            <a:ext cx="4392488" cy="2314798"/>
          </a:xfrm>
          <a:prstGeom prst="rect">
            <a:avLst/>
          </a:prstGeom>
          <a:solidFill>
            <a:srgbClr val="FFC000"/>
          </a:solidFill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即刻行动 加入</a:t>
            </a:r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EECN</a:t>
            </a:r>
            <a:endParaRPr lang="en-US" altLang="zh-CN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成为火种节活动官</a:t>
            </a:r>
            <a:endParaRPr lang="en-US" altLang="zh-CN" sz="4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点亮更多人心中的火种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212976"/>
            <a:ext cx="2314798" cy="231479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917948" y="980728"/>
            <a:ext cx="4505486" cy="1943100"/>
            <a:chOff x="2020974" y="908720"/>
            <a:chExt cx="4505486" cy="19431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88"/>
            <a:stretch>
              <a:fillRect/>
            </a:stretch>
          </p:blipFill>
          <p:spPr>
            <a:xfrm>
              <a:off x="2020974" y="908720"/>
              <a:ext cx="1553158" cy="19431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1" r="6259"/>
            <a:stretch>
              <a:fillRect/>
            </a:stretch>
          </p:blipFill>
          <p:spPr>
            <a:xfrm>
              <a:off x="3574132" y="908720"/>
              <a:ext cx="2952328" cy="1943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105944" y="3393864"/>
            <a:ext cx="5976938" cy="1155700"/>
          </a:xfrm>
          <a:solidFill>
            <a:srgbClr val="FFC000"/>
          </a:solidFill>
        </p:spPr>
        <p:txBody>
          <a:bodyPr rtlCol="0"/>
          <a:lstStyle/>
          <a:p>
            <a:pPr algn="ctr" rtl="0"/>
            <a:r>
              <a:rPr lang="zh-CN" altLang="en-US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火  种  节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6282" y="4437112"/>
            <a:ext cx="6192688" cy="1008112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8069" y="2570212"/>
            <a:ext cx="6192688" cy="1008112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小时体验极速创业，点亮心中的火种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8069" y="4487711"/>
            <a:ext cx="6232072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Kick off Your Entrepreneurship in Three Hours!</a:t>
            </a:r>
            <a:endParaRPr lang="zh-CN" altLang="en-US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37" y="1073850"/>
            <a:ext cx="3025135" cy="14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3" y="4959535"/>
            <a:ext cx="11089286" cy="1443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917948" y="1844824"/>
            <a:ext cx="8496944" cy="936104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火种节源于 谷歌设计冲刺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Design Sprint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8108" y="2996952"/>
            <a:ext cx="5765943" cy="1879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070076" y="2132856"/>
            <a:ext cx="6120680" cy="2808312"/>
          </a:xfrm>
        </p:spPr>
        <p:txBody>
          <a:bodyPr>
            <a:norm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帮你迈出创业第一步</a:t>
            </a:r>
            <a:b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自组织的创业能力训练</a:t>
            </a:r>
            <a:b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建立和激活创业者社群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142084" y="1484784"/>
            <a:ext cx="4113257" cy="7200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火种节的价值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logo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1471216"/>
            <a:ext cx="1545537" cy="76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070076" y="2132856"/>
            <a:ext cx="6120680" cy="2808312"/>
          </a:xfrm>
        </p:spPr>
        <p:txBody>
          <a:bodyPr>
            <a:norm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000" b="1" dirty="0">
                <a:cs typeface="+mn-ea"/>
                <a:sym typeface="+mn-lt"/>
              </a:rPr>
              <a:t>尽早发布平庸的产品</a:t>
            </a:r>
            <a:br>
              <a:rPr lang="en-US" altLang="zh-CN" sz="4000" b="1" dirty="0">
                <a:cs typeface="+mn-ea"/>
                <a:sym typeface="+mn-lt"/>
              </a:rPr>
            </a:b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三次发散收敛的呼吸</a:t>
            </a:r>
            <a:b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b="1" dirty="0">
                <a:cs typeface="+mn-ea"/>
                <a:sym typeface="+mn-lt"/>
              </a:rPr>
              <a:t>在一起独立工作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142084" y="1484784"/>
            <a:ext cx="4113257" cy="7200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火种节的学习要点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1471216"/>
            <a:ext cx="1545537" cy="76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38128" y="620688"/>
            <a:ext cx="5112568" cy="1020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4000" b="1" dirty="0">
                <a:latin typeface="+mn-lt"/>
                <a:ea typeface="+mn-ea"/>
                <a:cs typeface="+mn-ea"/>
                <a:sym typeface="+mn-lt"/>
              </a:rPr>
              <a:t>火种节九大环节</a:t>
            </a:r>
            <a:endParaRPr kumimoji="1"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1844" y="2377783"/>
            <a:ext cx="1544384" cy="1440160"/>
          </a:xfrm>
          <a:prstGeom prst="rect">
            <a:avLst/>
          </a:prstGeom>
          <a:solidFill>
            <a:schemeClr val="tx1">
              <a:lumMod val="95000"/>
              <a:alpha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  <a:cs typeface="+mn-ea"/>
                <a:sym typeface="+mn-lt"/>
              </a:rPr>
              <a:t>组 队</a:t>
            </a:r>
            <a:endParaRPr lang="zh-CN" altLang="en-US" sz="28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2044" y="2377783"/>
            <a:ext cx="1544384" cy="1440160"/>
          </a:xfrm>
          <a:prstGeom prst="rect">
            <a:avLst/>
          </a:prstGeom>
          <a:solidFill>
            <a:schemeClr val="tx1">
              <a:lumMod val="95000"/>
              <a:alpha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cs typeface="+mn-ea"/>
                <a:sym typeface="+mn-lt"/>
              </a:rPr>
              <a:t>理解需求</a:t>
            </a:r>
            <a:endParaRPr lang="en-US" altLang="zh-CN" sz="2400" b="1" dirty="0">
              <a:solidFill>
                <a:srgbClr val="FFC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cs typeface="+mn-ea"/>
                <a:sym typeface="+mn-lt"/>
              </a:rPr>
              <a:t>定义需求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2244" y="2372289"/>
            <a:ext cx="1544384" cy="1440160"/>
          </a:xfrm>
          <a:prstGeom prst="rect">
            <a:avLst/>
          </a:prstGeom>
          <a:solidFill>
            <a:schemeClr val="tx1">
              <a:lumMod val="95000"/>
              <a:alpha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cs typeface="+mn-ea"/>
                <a:sym typeface="+mn-lt"/>
              </a:rPr>
              <a:t>发散方案</a:t>
            </a:r>
            <a:endParaRPr lang="en-US" altLang="zh-CN" sz="2400" b="1" dirty="0">
              <a:solidFill>
                <a:srgbClr val="FFC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cs typeface="+mn-ea"/>
                <a:sym typeface="+mn-lt"/>
              </a:rPr>
              <a:t>决定方案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82444" y="2372289"/>
            <a:ext cx="1544384" cy="1440160"/>
          </a:xfrm>
          <a:prstGeom prst="rect">
            <a:avLst/>
          </a:prstGeom>
          <a:solidFill>
            <a:schemeClr val="tx1">
              <a:lumMod val="95000"/>
              <a:alpha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cs typeface="+mn-ea"/>
                <a:sym typeface="+mn-lt"/>
              </a:rPr>
              <a:t>制作原型</a:t>
            </a:r>
            <a:endParaRPr lang="en-US" altLang="zh-CN" sz="2400" b="1" dirty="0">
              <a:solidFill>
                <a:srgbClr val="FFC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cs typeface="+mn-ea"/>
                <a:sym typeface="+mn-lt"/>
              </a:rPr>
              <a:t>验证原型</a:t>
            </a: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0636" y="2372289"/>
            <a:ext cx="1544384" cy="1440160"/>
          </a:xfrm>
          <a:prstGeom prst="rect">
            <a:avLst/>
          </a:prstGeom>
          <a:solidFill>
            <a:schemeClr val="tx1">
              <a:lumMod val="95000"/>
              <a:alpha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  <a:cs typeface="+mn-ea"/>
                <a:sym typeface="+mn-lt"/>
              </a:rPr>
              <a:t>路演</a:t>
            </a:r>
            <a:endParaRPr lang="zh-CN" altLang="en-US" sz="28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38828" y="2348880"/>
            <a:ext cx="1544384" cy="1440160"/>
          </a:xfrm>
          <a:prstGeom prst="rect">
            <a:avLst/>
          </a:prstGeom>
          <a:solidFill>
            <a:schemeClr val="tx1">
              <a:lumMod val="95000"/>
              <a:alpha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  <a:cs typeface="+mn-ea"/>
                <a:sym typeface="+mn-lt"/>
              </a:rPr>
              <a:t>复盘</a:t>
            </a:r>
            <a:endParaRPr lang="zh-CN" altLang="en-US" sz="28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252" y="4221088"/>
            <a:ext cx="7962319" cy="2173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57909" y="1628800"/>
            <a:ext cx="9073008" cy="1020762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选择定义人生，你是团队中的哪种人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1964" y="3429000"/>
            <a:ext cx="2160240" cy="1368152"/>
          </a:xfrm>
          <a:prstGeom prst="rect">
            <a:avLst/>
          </a:prstGeom>
          <a:solidFill>
            <a:srgbClr val="FF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自燃型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8288" y="3429000"/>
            <a:ext cx="2160240" cy="1368152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可燃型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4612" y="3434612"/>
            <a:ext cx="2160240" cy="1368152"/>
          </a:xfrm>
          <a:prstGeom prst="rect">
            <a:avLst/>
          </a:prstGeom>
          <a:solidFill>
            <a:srgbClr val="00B0F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阻燃型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5740" y="63992"/>
            <a:ext cx="12063848" cy="6729816"/>
            <a:chOff x="79236" y="63992"/>
            <a:chExt cx="12063848" cy="6729816"/>
          </a:xfrm>
        </p:grpSpPr>
        <p:pic>
          <p:nvPicPr>
            <p:cNvPr id="1028" name="Picture 4" descr="Think Different Wallpapers (73+ images)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6" y="63992"/>
              <a:ext cx="10767703" cy="672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Think Different Wallpapers (73+ images)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79"/>
            <a:stretch>
              <a:fillRect/>
            </a:stretch>
          </p:blipFill>
          <p:spPr bwMode="auto">
            <a:xfrm>
              <a:off x="10846939" y="63992"/>
              <a:ext cx="1296145" cy="672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02441" y="5314287"/>
            <a:ext cx="4320480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大胆提出</a:t>
            </a:r>
            <a:r>
              <a:rPr lang="zh-CN" altLang="en-US" sz="3500" b="1" noProof="1">
                <a:solidFill>
                  <a:srgbClr val="FF9900"/>
                </a:solidFill>
                <a:latin typeface="+mn-lt"/>
                <a:ea typeface="+mn-ea"/>
                <a:cs typeface="+mn-ea"/>
                <a:sym typeface="+mn-lt"/>
              </a:rPr>
              <a:t>疯狂而愚蠢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的想法</a:t>
            </a:r>
            <a:endParaRPr lang="zh-CN" altLang="en-US" noProof="1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 descr="Da &quot;Think different&quot; a &quot;Get a Mac&quot;, storia dell'advertise di Appl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41" y="116632"/>
            <a:ext cx="3058665" cy="42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89756" y="5890351"/>
            <a:ext cx="4248472" cy="834618"/>
            <a:chOff x="3718149" y="1844824"/>
            <a:chExt cx="4752528" cy="1008112"/>
          </a:xfrm>
        </p:grpSpPr>
        <p:sp>
          <p:nvSpPr>
            <p:cNvPr id="5" name="矩形 4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42185" y="1844824"/>
              <a:ext cx="4104456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</a:rPr>
                <a:t>疯狂而愚蠢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6094412" y="1196752"/>
            <a:ext cx="2664296" cy="2611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90204" pitchFamily="34" charset="0"/>
              <a:buChar char="▪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7594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8045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0331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2617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4903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5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anose="020B0609020204030204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145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9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r>
              <a:rPr lang="zh-CN" altLang="en-US" i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“真正改变世界的新想法，它们一开始都很怪”</a:t>
            </a:r>
            <a:endParaRPr lang="en-US" altLang="zh-CN" i="1" noProof="1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indent="0">
              <a:buFont typeface="Arial" panose="020B0604020202090204" pitchFamily="34" charset="0"/>
              <a:buNone/>
            </a:pPr>
            <a:r>
              <a:rPr lang="zh-CN" altLang="en-US" i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“乔布斯：只有疯狂到认为能改变世界的人，才能真正改变世界”</a:t>
            </a:r>
            <a:endParaRPr lang="en-US" altLang="zh-CN" i="1" noProof="1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30" name="Picture 6" descr="13 Scarily Good Brand Marketing Campaigns To Remember | Can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48" y="5841599"/>
            <a:ext cx="1756203" cy="8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93812" y="2780928"/>
            <a:ext cx="7524836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在线提出创意</a:t>
            </a: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活动官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：打开“创意和组队</a:t>
            </a:r>
            <a:r>
              <a:rPr lang="zh-CN" altLang="en-US" noProof="1">
                <a:cs typeface="+mn-ea"/>
                <a:sym typeface="+mn-lt"/>
              </a:rPr>
              <a:t>”按钮、“创意阶段”按钮</a:t>
            </a: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zh-CN" altLang="en-US" b="1" noProof="1">
                <a:latin typeface="+mn-lt"/>
                <a:ea typeface="+mn-ea"/>
                <a:cs typeface="+mn-ea"/>
                <a:sym typeface="+mn-lt"/>
              </a:rPr>
              <a:t>参与者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：打开火种节小程序，搜索活动官创建的活动，点击“</a:t>
            </a:r>
            <a:r>
              <a:rPr lang="en-US" altLang="zh-CN" noProof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noProof="1">
                <a:latin typeface="+mn-lt"/>
                <a:ea typeface="+mn-ea"/>
                <a:cs typeface="+mn-ea"/>
                <a:sym typeface="+mn-lt"/>
              </a:rPr>
              <a:t>”输入创意</a:t>
            </a:r>
            <a:r>
              <a:rPr lang="zh-CN" altLang="en-US" dirty="0"/>
              <a:t>（每人限提出</a:t>
            </a:r>
            <a:r>
              <a:rPr lang="en-US" altLang="zh-CN" dirty="0"/>
              <a:t>1</a:t>
            </a:r>
            <a:r>
              <a:rPr lang="zh-CN" altLang="en-US" dirty="0"/>
              <a:t>个）</a:t>
            </a:r>
            <a:endParaRPr lang="en-US" altLang="zh-CN" noProof="1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18148" y="980728"/>
            <a:ext cx="4752528" cy="1008112"/>
            <a:chOff x="3718149" y="1844824"/>
            <a:chExt cx="4752528" cy="1008112"/>
          </a:xfrm>
        </p:grpSpPr>
        <p:sp>
          <p:nvSpPr>
            <p:cNvPr id="5" name="矩形 4"/>
            <p:cNvSpPr/>
            <p:nvPr/>
          </p:nvSpPr>
          <p:spPr>
            <a:xfrm>
              <a:off x="3718149" y="1844824"/>
              <a:ext cx="4752528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000" b="1" dirty="0">
                  <a:solidFill>
                    <a:schemeClr val="bg1"/>
                  </a:solidFill>
                </a:rPr>
                <a:t>   </a:t>
              </a:r>
              <a:endParaRPr lang="en-US" altLang="zh-C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42185" y="1844824"/>
              <a:ext cx="4104456" cy="1008112"/>
            </a:xfrm>
            <a:prstGeom prst="rect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</a:rPr>
                <a:t>提出创意</a:t>
              </a:r>
              <a:endParaRPr lang="en-US" altLang="zh-CN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s://yang71.lnc.edu.cn/images/minicode/spark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48" y="548887"/>
            <a:ext cx="1871500" cy="18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8218648" y="2771111"/>
            <a:ext cx="3600000" cy="3034153"/>
            <a:chOff x="6418648" y="2804654"/>
            <a:chExt cx="3600000" cy="303415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8648" y="2804654"/>
              <a:ext cx="3600000" cy="193666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50"/>
            <a:stretch>
              <a:fillRect/>
            </a:stretch>
          </p:blipFill>
          <p:spPr>
            <a:xfrm>
              <a:off x="6418648" y="4589047"/>
              <a:ext cx="3600000" cy="1249760"/>
            </a:xfrm>
            <a:prstGeom prst="rect">
              <a:avLst/>
            </a:prstGeom>
          </p:spPr>
        </p:pic>
      </p:grpSp>
      <p:sp>
        <p:nvSpPr>
          <p:cNvPr id="9" name="圆角矩形 8"/>
          <p:cNvSpPr/>
          <p:nvPr/>
        </p:nvSpPr>
        <p:spPr>
          <a:xfrm>
            <a:off x="11099276" y="4581128"/>
            <a:ext cx="864096" cy="457672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939036" y="5149269"/>
            <a:ext cx="864096" cy="367963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548887"/>
            <a:ext cx="1871500" cy="18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bctzd5il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黑板教育演示文稿（宽屏）</Template>
  <TotalTime>0</TotalTime>
  <Words>2226</Words>
  <Application>WPS 表格</Application>
  <PresentationFormat>自定义</PresentationFormat>
  <Paragraphs>310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Microsoft YaHei UI</vt:lpstr>
      <vt:lpstr>苹方-简</vt:lpstr>
      <vt:lpstr>Consolas</vt:lpstr>
      <vt:lpstr>微软雅黑</vt:lpstr>
      <vt:lpstr>汉仪旗黑</vt:lpstr>
      <vt:lpstr>楷体</vt:lpstr>
      <vt:lpstr>汉仪楷体KW</vt:lpstr>
      <vt:lpstr>微软雅黑</vt:lpstr>
      <vt:lpstr>宋体</vt:lpstr>
      <vt:lpstr>Arial Unicode MS</vt:lpstr>
      <vt:lpstr>等线</vt:lpstr>
      <vt:lpstr>汉仪中等线KW</vt:lpstr>
      <vt:lpstr>Ink Free</vt:lpstr>
      <vt:lpstr>Microsoft YaHei UI</vt:lpstr>
      <vt:lpstr>楷体</vt:lpstr>
      <vt:lpstr>汉仪书宋二KW</vt:lpstr>
      <vt:lpstr>微软雅黑</vt:lpstr>
      <vt:lpstr>汉仪古隶简</vt:lpstr>
      <vt:lpstr>报隶-简</vt:lpstr>
      <vt:lpstr>汉仪楷体简</vt:lpstr>
      <vt:lpstr>黑板 16 x 9</vt:lpstr>
      <vt:lpstr>火  种  节</vt:lpstr>
      <vt:lpstr>关于火种节</vt:lpstr>
      <vt:lpstr>PowerPoint 演示文稿</vt:lpstr>
      <vt:lpstr>帮你迈出创业第一步 自组织的创业能力训练 建立和激活创业者社群</vt:lpstr>
      <vt:lpstr>尽早发布平庸的产品 三次发散收敛的呼吸 在一起独立工作</vt:lpstr>
      <vt:lpstr>火种节九大环节</vt:lpstr>
      <vt:lpstr>选择定义人生，你是团队中的哪种人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如何成为活动官</vt:lpstr>
      <vt:lpstr>PowerPoint 演示文稿</vt:lpstr>
      <vt:lpstr>火  种  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小程序使用教程</dc:title>
  <dc:creator>ruizhi wang</dc:creator>
  <cp:lastModifiedBy>jasonyin</cp:lastModifiedBy>
  <cp:revision>339</cp:revision>
  <dcterms:created xsi:type="dcterms:W3CDTF">2026-02-10T02:51:23Z</dcterms:created>
  <dcterms:modified xsi:type="dcterms:W3CDTF">2026-02-10T02:51:23Z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2052-12.1.24709.24709</vt:lpwstr>
  </property>
  <property fmtid="{D5CDD505-2E9C-101B-9397-08002B2CF9AE}" pid="3" name="ICV">
    <vt:lpwstr>60AD007482ED249FCFC17E65A4E0E544_43</vt:lpwstr>
  </property>
</Properties>
</file>